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3" r:id="rId2"/>
    <p:sldId id="314" r:id="rId3"/>
    <p:sldId id="312" r:id="rId4"/>
    <p:sldId id="332" r:id="rId5"/>
    <p:sldId id="311" r:id="rId6"/>
    <p:sldId id="257" r:id="rId7"/>
    <p:sldId id="299" r:id="rId8"/>
    <p:sldId id="264" r:id="rId9"/>
    <p:sldId id="316" r:id="rId10"/>
    <p:sldId id="317" r:id="rId11"/>
    <p:sldId id="326" r:id="rId12"/>
    <p:sldId id="31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0033CC"/>
    <a:srgbClr val="FF006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D63A-600F-4D98-967D-2095AC6A7E8C}" type="datetimeFigureOut">
              <a:rPr lang="ru-RU"/>
              <a:pPr>
                <a:defRPr/>
              </a:pPr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730A-D18F-40ED-8266-2FBA64968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1006-2A6D-4489-B84A-1C22FA96BF75}" type="datetimeFigureOut">
              <a:rPr lang="ru-RU"/>
              <a:pPr>
                <a:defRPr/>
              </a:pPr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6049-5D3A-46AA-B520-143E3FF02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62DB-68C2-4C38-9134-110449064986}" type="datetimeFigureOut">
              <a:rPr lang="ru-RU"/>
              <a:pPr>
                <a:defRPr/>
              </a:pPr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2AD1-2E74-40D1-9553-8F2FE2841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9650" y="1806575"/>
            <a:ext cx="3486150" cy="194945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806575"/>
            <a:ext cx="3486150" cy="194945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09650" y="3908425"/>
            <a:ext cx="3486150" cy="19510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8425"/>
            <a:ext cx="3486150" cy="19510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437313" y="59515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C7A0E-EFD1-4B7C-AB80-770A27F2EB86}" type="datetimeFigureOut">
              <a:rPr lang="ru-RU"/>
              <a:pPr>
                <a:defRPr/>
              </a:pPr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1100" y="5951538"/>
            <a:ext cx="525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3088" y="5951538"/>
            <a:ext cx="6080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1FE9-655F-47A2-849C-EC7067C36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268DA-A36F-45CC-A3CA-C28B8353BF8E}" type="datetimeFigureOut">
              <a:rPr lang="ru-RU"/>
              <a:pPr>
                <a:defRPr/>
              </a:pPr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1182-3D5A-4C45-86B7-02E850A77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121BA-9EF3-486A-BE2D-0EE9B4B73B01}" type="datetimeFigureOut">
              <a:rPr lang="ru-RU"/>
              <a:pPr>
                <a:defRPr/>
              </a:pPr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E8864-4512-4C67-919C-DC8125B52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2542C-E376-4C6D-B4A4-6F3D162545A4}" type="datetimeFigureOut">
              <a:rPr lang="ru-RU"/>
              <a:pPr>
                <a:defRPr/>
              </a:pPr>
              <a:t>15.12.2025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6AAC-D08D-406C-8144-03E1091A8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8634-D57C-4B37-B89B-55B4A1011FDE}" type="datetimeFigureOut">
              <a:rPr lang="ru-RU"/>
              <a:pPr>
                <a:defRPr/>
              </a:pPr>
              <a:t>15.12.2025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B6C2E-A4F6-41DD-BD38-350660D0A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1A7C-582F-4D1C-BCF9-1C38E3DE4174}" type="datetimeFigureOut">
              <a:rPr lang="ru-RU"/>
              <a:pPr>
                <a:defRPr/>
              </a:pPr>
              <a:t>15.12.2025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3960-4297-494A-B033-B4BCD6C9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D7BC-5AA3-426B-BB33-85C14784F795}" type="datetimeFigureOut">
              <a:rPr lang="ru-RU"/>
              <a:pPr>
                <a:defRPr/>
              </a:pPr>
              <a:t>15.12.2025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3723-1CC0-45CC-ABFA-803770F59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2582-7186-47F8-AE97-4FC24195ED42}" type="datetimeFigureOut">
              <a:rPr lang="ru-RU"/>
              <a:pPr>
                <a:defRPr/>
              </a:pPr>
              <a:t>15.12.2025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1E42-3C5C-45B9-A156-FB4725DA6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B0ED-6928-4AD4-968A-401222FF3E10}" type="datetimeFigureOut">
              <a:rPr lang="ru-RU"/>
              <a:pPr>
                <a:defRPr/>
              </a:pPr>
              <a:t>15.12.2025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3A00-315D-45A5-B401-C35CBEAE1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55F5A9-B2C5-4384-871C-6E8A849B6108}" type="datetimeFigureOut">
              <a:rPr lang="ru-RU"/>
              <a:pPr>
                <a:defRPr/>
              </a:pPr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27028B-58F7-4274-9326-00B47BFCC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211638" y="5286388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/>
              <a:t>                        </a:t>
            </a:r>
            <a:r>
              <a:rPr lang="ru-RU" b="1" smtClean="0"/>
              <a:t>                  </a:t>
            </a:r>
            <a:endParaRPr lang="ru-RU" b="1" dirty="0" smtClean="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79388" y="1643051"/>
            <a:ext cx="89646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Использование </a:t>
            </a:r>
          </a:p>
          <a:p>
            <a:pPr algn="ctr"/>
            <a:r>
              <a:rPr lang="ru-RU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ментальных карт </a:t>
            </a:r>
          </a:p>
          <a:p>
            <a:pPr algn="ctr"/>
            <a:r>
              <a:rPr lang="ru-RU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в образовательном процессе  </a:t>
            </a:r>
          </a:p>
          <a:p>
            <a:pPr algn="ctr"/>
            <a:r>
              <a:rPr lang="ru-RU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в </a:t>
            </a:r>
            <a:r>
              <a:rPr lang="ru-RU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ДОО</a:t>
            </a:r>
            <a:endParaRPr lang="ru-RU" sz="4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900113" y="179388"/>
            <a:ext cx="73850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4400" b="1" dirty="0">
              <a:latin typeface="Times New Roman" pitchFamily="18" charset="0"/>
            </a:endParaRP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СЕМИНАР-ПРАКТИКУМ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5" name="Picture 25" descr="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02" name="Picture 2" descr="2657569_каменные-Гранит-белый-фон"/>
          <p:cNvPicPr>
            <a:picLocks noChangeAspect="1" noChangeArrowheads="1"/>
          </p:cNvPicPr>
          <p:nvPr/>
        </p:nvPicPr>
        <p:blipFill>
          <a:blip r:embed="rId3" cstate="print"/>
          <a:srcRect l="5882" t="9207" b="17775"/>
          <a:stretch>
            <a:fillRect/>
          </a:stretch>
        </p:blipFill>
        <p:spPr bwMode="auto">
          <a:xfrm>
            <a:off x="6096000" y="5181600"/>
            <a:ext cx="2508250" cy="1489075"/>
          </a:xfrm>
          <a:prstGeom prst="rect">
            <a:avLst/>
          </a:prstGeom>
          <a:noFill/>
        </p:spPr>
      </p:pic>
      <p:pic>
        <p:nvPicPr>
          <p:cNvPr id="51203" name="Picture 3" descr="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t="25471"/>
          <a:stretch>
            <a:fillRect/>
          </a:stretch>
        </p:blipFill>
        <p:spPr>
          <a:xfrm>
            <a:off x="0" y="0"/>
            <a:ext cx="2819400" cy="1557338"/>
          </a:xfrm>
        </p:spPr>
      </p:pic>
      <p:pic>
        <p:nvPicPr>
          <p:cNvPr id="51204" name="Picture 4" descr="hqdefault"/>
          <p:cNvPicPr>
            <a:picLocks noChangeAspect="1" noChangeArrowheads="1"/>
          </p:cNvPicPr>
          <p:nvPr/>
        </p:nvPicPr>
        <p:blipFill>
          <a:blip r:embed="rId5" cstate="print"/>
          <a:srcRect b="4347"/>
          <a:stretch>
            <a:fillRect/>
          </a:stretch>
        </p:blipFill>
        <p:spPr bwMode="auto">
          <a:xfrm>
            <a:off x="3200400" y="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4064403_свежие-зрелый-бананы-оранжевый-плодов-оранжевый-плод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527300" y="2011363"/>
            <a:ext cx="3892550" cy="2636837"/>
          </a:xfrm>
        </p:spPr>
      </p:pic>
      <p:sp>
        <p:nvSpPr>
          <p:cNvPr id="51206" name="Line 6"/>
          <p:cNvSpPr>
            <a:spLocks noChangeShapeType="1"/>
          </p:cNvSpPr>
          <p:nvPr/>
        </p:nvSpPr>
        <p:spPr bwMode="auto">
          <a:xfrm flipV="1">
            <a:off x="2743200" y="1143000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207" name="Picture 7" descr="11855298-Oranges-size-concept-with-big-and-small-orange-Stock-Phot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 l="3241" t="10449" b="5951"/>
          <a:stretch>
            <a:fillRect/>
          </a:stretch>
        </p:blipFill>
        <p:spPr>
          <a:xfrm>
            <a:off x="6553200" y="0"/>
            <a:ext cx="2362200" cy="1900238"/>
          </a:xfrm>
        </p:spPr>
      </p:pic>
      <p:pic>
        <p:nvPicPr>
          <p:cNvPr id="51208" name="Picture 8" descr="i"/>
          <p:cNvPicPr>
            <a:picLocks noChangeAspect="1" noChangeArrowheads="1"/>
          </p:cNvPicPr>
          <p:nvPr/>
        </p:nvPicPr>
        <p:blipFill>
          <a:blip r:embed="rId8" cstate="print"/>
          <a:srcRect l="5576" t="3720" r="2438" b="3256"/>
          <a:stretch>
            <a:fillRect/>
          </a:stretch>
        </p:blipFill>
        <p:spPr bwMode="auto">
          <a:xfrm>
            <a:off x="6781800" y="4191000"/>
            <a:ext cx="1981200" cy="1501775"/>
          </a:xfrm>
          <a:prstGeom prst="rect">
            <a:avLst/>
          </a:prstGeom>
          <a:noFill/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7772400" y="2209800"/>
            <a:ext cx="0" cy="1828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5410200" y="1219200"/>
            <a:ext cx="129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724400"/>
            <a:ext cx="21590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4" descr="02e-i1"/>
          <p:cNvPicPr>
            <a:picLocks noChangeAspect="1" noChangeArrowheads="1"/>
          </p:cNvPicPr>
          <p:nvPr/>
        </p:nvPicPr>
        <p:blipFill>
          <a:blip r:embed="rId10" cstate="print"/>
          <a:srcRect l="28015" r="28404" b="8333"/>
          <a:stretch>
            <a:fillRect/>
          </a:stretch>
        </p:blipFill>
        <p:spPr bwMode="auto">
          <a:xfrm>
            <a:off x="179388" y="4797425"/>
            <a:ext cx="2209800" cy="1736725"/>
          </a:xfrm>
          <a:prstGeom prst="rect">
            <a:avLst/>
          </a:prstGeom>
          <a:noFill/>
        </p:spPr>
      </p:pic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1905000" y="54864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216" name="Рисунок 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304800" y="1752600"/>
            <a:ext cx="1981200" cy="1981200"/>
          </a:xfrm>
          <a:noFill/>
          <a:ln/>
        </p:spPr>
      </p:pic>
      <p:sp>
        <p:nvSpPr>
          <p:cNvPr id="51217" name="Line 17"/>
          <p:cNvSpPr>
            <a:spLocks noChangeShapeType="1"/>
          </p:cNvSpPr>
          <p:nvPr/>
        </p:nvSpPr>
        <p:spPr bwMode="auto">
          <a:xfrm flipH="1" flipV="1">
            <a:off x="1143000" y="35814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1676400" y="1295400"/>
            <a:ext cx="1371600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5394325" y="1182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8534400" y="137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8153400" y="6019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5029200" y="6019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1600200" y="6096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1295400" y="3505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2484438" y="1989138"/>
            <a:ext cx="38449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                  Тема</a:t>
            </a:r>
          </a:p>
          <a:p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  «В апельсиновой стране»</a:t>
            </a: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H="1">
            <a:off x="5181600" y="5486400"/>
            <a:ext cx="1371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&amp;Gcy;&amp;ocy;&amp;tcy;&amp;ocy;&amp;vcy;&amp;ycy;&amp;iecy; &amp;mcy;&amp;iecy;&amp;ncy;&amp;tcy;&amp;acy;&amp;lcy;&amp;softcy;&amp;ncy;&amp;ycy;&amp;iecy; &amp;kcy;&amp;acy;&amp;rcy;&amp;tcy;&amp;ycy;"/>
          <p:cNvSpPr>
            <a:spLocks noChangeAspect="1" noChangeArrowheads="1"/>
          </p:cNvSpPr>
          <p:nvPr/>
        </p:nvSpPr>
        <p:spPr bwMode="auto">
          <a:xfrm>
            <a:off x="155575" y="-1538288"/>
            <a:ext cx="5715000" cy="321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63491" name="Picture 3" descr="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3492" name="Picture 4" descr="снежная туч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981075"/>
            <a:ext cx="4465637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987675" y="1989138"/>
            <a:ext cx="295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Тема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 «СНЕГ»</a:t>
            </a:r>
          </a:p>
        </p:txBody>
      </p:sp>
      <p:pic>
        <p:nvPicPr>
          <p:cNvPr id="63494" name="Picture 6" descr="понедельник картинка"/>
          <p:cNvPicPr>
            <a:picLocks noChangeAspect="1" noChangeArrowheads="1"/>
          </p:cNvPicPr>
          <p:nvPr/>
        </p:nvPicPr>
        <p:blipFill>
          <a:blip r:embed="rId4" cstate="print"/>
          <a:srcRect l="5405" r="5406" b="7408"/>
          <a:stretch>
            <a:fillRect/>
          </a:stretch>
        </p:blipFill>
        <p:spPr bwMode="auto">
          <a:xfrm>
            <a:off x="250825" y="620713"/>
            <a:ext cx="2233613" cy="13652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23850" y="188913"/>
            <a:ext cx="2224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ПОНЕДЕЛЬНИК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 flipV="1">
            <a:off x="2484438" y="1052513"/>
            <a:ext cx="792162" cy="6477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3497" name="Picture 9" descr="картинка лаборатор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221163"/>
            <a:ext cx="2449513" cy="1608137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84213" y="3573463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ВТОРНИК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1835150" y="2997200"/>
            <a:ext cx="1008063" cy="1079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4427538" y="4221163"/>
            <a:ext cx="1052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СРЕДА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4356100" y="3429000"/>
            <a:ext cx="0" cy="1223963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3502" name="Picture 14" descr="рисование картин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5445125"/>
            <a:ext cx="1973262" cy="1219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3503" name="Picture 15" descr="вторник лепка"/>
          <p:cNvPicPr>
            <a:picLocks noChangeAspect="1" noChangeArrowheads="1"/>
          </p:cNvPicPr>
          <p:nvPr/>
        </p:nvPicPr>
        <p:blipFill>
          <a:blip r:embed="rId7" cstate="print"/>
          <a:srcRect r="5405"/>
          <a:stretch>
            <a:fillRect/>
          </a:stretch>
        </p:blipFill>
        <p:spPr bwMode="auto">
          <a:xfrm>
            <a:off x="3924300" y="4652963"/>
            <a:ext cx="2087563" cy="14128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3504" name="Picture 16" descr="124153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4221163"/>
            <a:ext cx="2619375" cy="16637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7092950" y="3500438"/>
            <a:ext cx="136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ЧЕТВЕРГ</a:t>
            </a: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6227763" y="2852738"/>
            <a:ext cx="720725" cy="1368425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3508" name="Picture 20" descr="рисование картинк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3325" y="188913"/>
            <a:ext cx="28606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156325" y="188913"/>
            <a:ext cx="1509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ПЯТНИЦА</a:t>
            </a: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V="1">
            <a:off x="5867400" y="981075"/>
            <a:ext cx="863600" cy="647700"/>
          </a:xfrm>
          <a:prstGeom prst="lin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3" name="AutoShape 2" descr="http://zaniatia.ru/img/interaktivnoe_obuchenie_na_urok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44034" name="AutoShape 4" descr="http://zaniatia.ru/img/interaktivnoe_obuchenie_na_urok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44039" name="Oval 3"/>
          <p:cNvSpPr>
            <a:spLocks noChangeArrowheads="1"/>
          </p:cNvSpPr>
          <p:nvPr/>
        </p:nvSpPr>
        <p:spPr bwMode="auto">
          <a:xfrm>
            <a:off x="0" y="1"/>
            <a:ext cx="9144000" cy="1514773"/>
          </a:xfrm>
          <a:prstGeom prst="ellipse">
            <a:avLst/>
          </a:prstGeom>
          <a:noFill/>
          <a:ln w="57150" cmpd="thinThick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</a:rPr>
              <a:t>Создаём ментальную карту</a:t>
            </a:r>
          </a:p>
          <a:p>
            <a:pPr algn="ctr"/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</a:rPr>
              <a:t> «Что такое Новый ГОД?»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endParaRPr>
          </a:p>
        </p:txBody>
      </p:sp>
      <p:pic>
        <p:nvPicPr>
          <p:cNvPr id="7" name="Рисунок 6" descr="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214422"/>
            <a:ext cx="4071966" cy="5429264"/>
          </a:xfrm>
          <a:prstGeom prst="rect">
            <a:avLst/>
          </a:prstGeom>
        </p:spPr>
      </p:pic>
      <p:pic>
        <p:nvPicPr>
          <p:cNvPr id="9" name="Рисунок 8" descr="с нов год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9144001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0"/>
            <a:ext cx="4259262" cy="1139825"/>
          </a:xfrm>
          <a:noFill/>
        </p:spPr>
        <p:txBody>
          <a:bodyPr anchorCtr="1"/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rebuchet MS" pitchFamily="34" charset="0"/>
              </a:rPr>
              <a:t>ПРОБЛЕМА</a:t>
            </a:r>
          </a:p>
        </p:txBody>
      </p:sp>
      <p:sp>
        <p:nvSpPr>
          <p:cNvPr id="10" name="Овальная выноска 9"/>
          <p:cNvSpPr/>
          <p:nvPr/>
        </p:nvSpPr>
        <p:spPr>
          <a:xfrm rot="1654814">
            <a:off x="5260259" y="1235758"/>
            <a:ext cx="3758445" cy="3278393"/>
          </a:xfrm>
          <a:prstGeom prst="wedgeEllipse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216000" tIns="0" rIns="0" rtlCol="0" anchor="ctr"/>
          <a:lstStyle/>
          <a:p>
            <a:pPr algn="ctr"/>
            <a:r>
              <a:rPr lang="ru-RU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ПОМОГИТЕ </a:t>
            </a:r>
            <a:endParaRPr lang="ru-RU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ЗАПОМНИТЬ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0428_153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4857784" cy="52864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25525" y="1916113"/>
            <a:ext cx="7116763" cy="2141537"/>
          </a:xfrm>
        </p:spPr>
        <p:txBody>
          <a:bodyPr anchor="b"/>
          <a:lstStyle/>
          <a:p>
            <a:pPr algn="ctr" eaLnBrk="1" hangingPunct="1"/>
            <a:r>
              <a:rPr lang="ru-RU" sz="4000" smtClean="0">
                <a:cs typeface="Trebuchet MS" pitchFamily="34" charset="0"/>
              </a:rPr>
              <a:t>Ментальная карта как способ визуализации мышления</a:t>
            </a:r>
          </a:p>
        </p:txBody>
      </p:sp>
      <p:pic>
        <p:nvPicPr>
          <p:cNvPr id="46083" name="Picture 3" descr="моз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-1140000">
            <a:off x="24285" y="4918910"/>
            <a:ext cx="2774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Новые технологии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">
            <a:off x="6432310" y="5634984"/>
            <a:ext cx="236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Новые понятия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660000">
            <a:off x="950395" y="227487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Новые термины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-1620000">
            <a:off x="-193480" y="1645856"/>
            <a:ext cx="547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Возможности информационной среды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260000">
            <a:off x="4307423" y="2198510"/>
            <a:ext cx="4848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Модернизировать дидактические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принципы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620000">
            <a:off x="468452" y="1683968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Воображаем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-1500000">
            <a:off x="208304" y="4780816"/>
            <a:ext cx="2726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Проговариваем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260000">
            <a:off x="5519000" y="4205318"/>
            <a:ext cx="33640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Представляем, как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будет выглядеть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пространстве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-1740000">
            <a:off x="5108044" y="1471633"/>
            <a:ext cx="42548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Сколько времени займет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его изготовление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3108" y="214290"/>
            <a:ext cx="4438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Запоминая предмет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428868"/>
            <a:ext cx="3619502" cy="3112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25525" y="1916113"/>
            <a:ext cx="7116763" cy="2141537"/>
          </a:xfrm>
        </p:spPr>
        <p:txBody>
          <a:bodyPr anchor="b"/>
          <a:lstStyle/>
          <a:p>
            <a:pPr algn="ctr" eaLnBrk="1" hangingPunct="1"/>
            <a:r>
              <a:rPr lang="ru-RU" sz="4000" smtClean="0">
                <a:cs typeface="Trebuchet MS" pitchFamily="34" charset="0"/>
              </a:rPr>
              <a:t>Ментальная карта как способ визуализации мышления</a:t>
            </a: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28860" y="6500834"/>
            <a:ext cx="149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СТРУКТУРА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210" y="6000768"/>
            <a:ext cx="9111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СТРУКТУРА МЕНТАЛЬНОЙ КАРТЫ</a:t>
            </a:r>
            <a:endParaRPr lang="ru-RU" sz="3600" b="1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>
          <a:xfrm>
            <a:off x="971550" y="260350"/>
            <a:ext cx="7118350" cy="647700"/>
          </a:xfrm>
        </p:spPr>
        <p:txBody>
          <a:bodyPr/>
          <a:lstStyle/>
          <a:p>
            <a:pPr algn="ctr" eaLnBrk="1" hangingPunct="1"/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r>
              <a:rPr lang="ru-RU" smtClean="0">
                <a:cs typeface="Trebuchet MS" pitchFamily="34" charset="0"/>
              </a:rPr>
              <a:t> </a:t>
            </a:r>
            <a:r>
              <a:rPr lang="ru-RU" sz="4800" b="1" smtClean="0">
                <a:solidFill>
                  <a:srgbClr val="FFFF00"/>
                </a:solidFill>
                <a:latin typeface="Times New Roman" pitchFamily="18" charset="0"/>
                <a:cs typeface="Trebuchet MS" pitchFamily="34" charset="0"/>
              </a:rPr>
              <a:t>Ментальная карта</a:t>
            </a:r>
          </a:p>
        </p:txBody>
      </p:sp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323850" y="908050"/>
            <a:ext cx="8496300" cy="90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термин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может переводиться как «интеллект карты»,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карты   ума»,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карты мыслей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«карты мышления»,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ментальные карты»,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карта   памяти»  или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карты разума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информация, изображаемая в графическом виде на большом листе бумаги.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</a:rPr>
              <a:t>  </a:t>
            </a:r>
          </a:p>
          <a:p>
            <a:endParaRPr lang="ru-RU" sz="3200" dirty="0">
              <a:latin typeface="Times New Roman" pitchFamily="18" charset="0"/>
            </a:endParaRPr>
          </a:p>
          <a:p>
            <a:endParaRPr lang="ru-RU" dirty="0">
              <a:latin typeface="Verdana" pitchFamily="34" charset="0"/>
            </a:endParaRPr>
          </a:p>
          <a:p>
            <a:endParaRPr lang="ru-RU" sz="2400" dirty="0">
              <a:latin typeface="Times New Roman" pitchFamily="18" charset="0"/>
            </a:endParaRPr>
          </a:p>
          <a:p>
            <a:endParaRPr lang="ru-RU" dirty="0">
              <a:latin typeface="Verdana" pitchFamily="34" charset="0"/>
            </a:endParaRPr>
          </a:p>
          <a:p>
            <a:endParaRPr lang="ru-RU" dirty="0">
              <a:latin typeface="Verdana" pitchFamily="34" charset="0"/>
            </a:endParaRPr>
          </a:p>
          <a:p>
            <a:endParaRPr lang="ru-RU" dirty="0">
              <a:latin typeface="Verdana" pitchFamily="34" charset="0"/>
            </a:endParaRPr>
          </a:p>
          <a:p>
            <a:endParaRPr lang="ru-RU" dirty="0">
              <a:latin typeface="Verdana" pitchFamily="34" charset="0"/>
            </a:endParaRPr>
          </a:p>
          <a:p>
            <a:endParaRPr lang="ru-RU" dirty="0">
              <a:latin typeface="Verdana" pitchFamily="34" charset="0"/>
            </a:endParaRPr>
          </a:p>
          <a:p>
            <a:endParaRPr lang="ru-RU" dirty="0">
              <a:latin typeface="Verdana" pitchFamily="34" charset="0"/>
            </a:endParaRPr>
          </a:p>
          <a:p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39750" y="676275"/>
            <a:ext cx="8280400" cy="923925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Тони Бьюзен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известный английский психолог</a:t>
            </a:r>
            <a:endParaRPr lang="ru-RU" sz="3600" b="1" dirty="0" smtClean="0">
              <a:latin typeface="Times New Roman" pitchFamily="18" charset="0"/>
              <a:cs typeface="Trebuchet MS" pitchFamily="34" charset="0"/>
            </a:endParaRPr>
          </a:p>
        </p:txBody>
      </p:sp>
      <p:sp>
        <p:nvSpPr>
          <p:cNvPr id="16386" name="Объект 3"/>
          <p:cNvSpPr>
            <a:spLocks noGrp="1"/>
          </p:cNvSpPr>
          <p:nvPr>
            <p:ph sz="half" idx="2"/>
          </p:nvPr>
        </p:nvSpPr>
        <p:spPr>
          <a:xfrm>
            <a:off x="3348038" y="2060575"/>
            <a:ext cx="5473700" cy="417512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Разработал правила и принципы конструкции ментальных карт;</a:t>
            </a:r>
          </a:p>
          <a:p>
            <a:pPr eaLnBrk="1" hangingPunct="1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Систематизировал использование ментальных карт;</a:t>
            </a:r>
          </a:p>
          <a:p>
            <a:pPr eaLnBrk="1" hangingPunct="1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Распространил данную технологию;</a:t>
            </a:r>
          </a:p>
          <a:p>
            <a:pPr eaLnBrk="1" hangingPunct="1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Создал собственное программное обеспечение для поддержки создания ментальных карт</a:t>
            </a:r>
          </a:p>
        </p:txBody>
      </p:sp>
      <p:pic>
        <p:nvPicPr>
          <p:cNvPr id="16387" name="Picture 2" descr="C:\Users\User\Desktop\ЛЕКЦИЯ!!!\Tony-Buzan_6515_139239150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276475"/>
            <a:ext cx="2901950" cy="388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 descr="&amp;Gcy;&amp;ocy;&amp;tcy;&amp;ocy;&amp;vcy;&amp;ycy;&amp;iecy; &amp;mcy;&amp;iecy;&amp;ncy;&amp;tcy;&amp;acy;&amp;lcy;&amp;softcy;&amp;ncy;&amp;ycy;&amp;iecy; &amp;kcy;&amp;acy;&amp;rcy;&amp;tcy;&amp;ycy;"/>
          <p:cNvSpPr>
            <a:spLocks noChangeAspect="1" noChangeArrowheads="1"/>
          </p:cNvSpPr>
          <p:nvPr/>
        </p:nvSpPr>
        <p:spPr bwMode="auto">
          <a:xfrm>
            <a:off x="155575" y="-1538288"/>
            <a:ext cx="5715000" cy="321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8436" name="Picture 4" descr="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78016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</a:rPr>
              <a:t>Цель создания карты мыслей</a:t>
            </a: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4000" b="1" dirty="0">
                <a:latin typeface="Times New Roman" pitchFamily="18" charset="0"/>
              </a:rPr>
              <a:t>Навести порядок в голове, </a:t>
            </a:r>
          </a:p>
          <a:p>
            <a:pPr algn="ctr"/>
            <a:r>
              <a:rPr lang="ru-RU" sz="4000" b="1" dirty="0">
                <a:latin typeface="Times New Roman" pitchFamily="18" charset="0"/>
              </a:rPr>
              <a:t>получить целостную картину </a:t>
            </a:r>
          </a:p>
          <a:p>
            <a:pPr algn="ctr"/>
            <a:r>
              <a:rPr lang="ru-RU" sz="4000" b="1" dirty="0">
                <a:latin typeface="Times New Roman" pitchFamily="18" charset="0"/>
              </a:rPr>
              <a:t>и отыскать новые ассоциации. </a:t>
            </a:r>
          </a:p>
        </p:txBody>
      </p:sp>
      <p:pic>
        <p:nvPicPr>
          <p:cNvPr id="18439" name="Picture 7" descr="гол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27126"/>
            <a:ext cx="4393530" cy="4330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8" name="AutoShape 2" descr="&amp;Gcy;&amp;ocy;&amp;tcy;&amp;ocy;&amp;vcy;&amp;ycy;&amp;iecy; &amp;mcy;&amp;iecy;&amp;ncy;&amp;tcy;&amp;acy;&amp;lcy;&amp;softcy;&amp;ncy;&amp;ycy;&amp;iecy; &amp;kcy;&amp;acy;&amp;rcy;&amp;tcy;&amp;ycy;"/>
          <p:cNvSpPr>
            <a:spLocks noChangeAspect="1" noChangeArrowheads="1"/>
          </p:cNvSpPr>
          <p:nvPr/>
        </p:nvSpPr>
        <p:spPr bwMode="auto">
          <a:xfrm>
            <a:off x="155575" y="-1538288"/>
            <a:ext cx="5715000" cy="321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459787" cy="634523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8992" y="357166"/>
            <a:ext cx="1985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560000">
            <a:off x="254986" y="1798250"/>
            <a:ext cx="2749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Собрать информацию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-1440000">
            <a:off x="5251953" y="1942209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Запомнить сложный материал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857892"/>
            <a:ext cx="4817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Определить объем предстоящей работы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199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Summer</vt:lpstr>
      <vt:lpstr>Слайд 1</vt:lpstr>
      <vt:lpstr>ПРОБЛЕМА</vt:lpstr>
      <vt:lpstr>Ментальная карта как способ визуализации мышления</vt:lpstr>
      <vt:lpstr>Слайд 4</vt:lpstr>
      <vt:lpstr>Ментальная карта как способ визуализации мышления</vt:lpstr>
      <vt:lpstr>      Ментальная карта</vt:lpstr>
      <vt:lpstr>Тони Бьюзен  известный английский психолог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Ментальная карта как способ визуализации мышления</dc:title>
  <dc:creator>User</dc:creator>
  <cp:lastModifiedBy>User</cp:lastModifiedBy>
  <cp:revision>84</cp:revision>
  <dcterms:created xsi:type="dcterms:W3CDTF">2015-10-07T08:10:54Z</dcterms:created>
  <dcterms:modified xsi:type="dcterms:W3CDTF">2025-12-15T08:56:20Z</dcterms:modified>
</cp:coreProperties>
</file>