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5E41-FFF0-4107-8023-EF86E03246F9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F153-D052-4AC0-86D5-60BD60B9A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5E41-FFF0-4107-8023-EF86E03246F9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F153-D052-4AC0-86D5-60BD60B9A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5E41-FFF0-4107-8023-EF86E03246F9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F153-D052-4AC0-86D5-60BD60B9A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5E41-FFF0-4107-8023-EF86E03246F9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F153-D052-4AC0-86D5-60BD60B9A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5E41-FFF0-4107-8023-EF86E03246F9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F153-D052-4AC0-86D5-60BD60B9A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5E41-FFF0-4107-8023-EF86E03246F9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F153-D052-4AC0-86D5-60BD60B9A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5E41-FFF0-4107-8023-EF86E03246F9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F153-D052-4AC0-86D5-60BD60B9A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5E41-FFF0-4107-8023-EF86E03246F9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F153-D052-4AC0-86D5-60BD60B9A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5E41-FFF0-4107-8023-EF86E03246F9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F153-D052-4AC0-86D5-60BD60B9A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5E41-FFF0-4107-8023-EF86E03246F9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F153-D052-4AC0-86D5-60BD60B9A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55E41-FFF0-4107-8023-EF86E03246F9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F153-D052-4AC0-86D5-60BD60B9A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55E41-FFF0-4107-8023-EF86E03246F9}" type="datetimeFigureOut">
              <a:rPr lang="ru-RU" smtClean="0"/>
              <a:pPr/>
              <a:t>19.12.2024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7F153-D052-4AC0-86D5-60BD60B9A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ownloads\keys-of-moon-spring-flowers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stockphoto-681956310-612x612.jpg"/>
          <p:cNvPicPr/>
          <p:nvPr/>
        </p:nvPicPr>
        <p:blipFill>
          <a:blip r:embed="rId3" cstate="print"/>
          <a:srcRect l="3850" r="55871" b="67675"/>
          <a:stretch>
            <a:fillRect/>
          </a:stretch>
        </p:blipFill>
        <p:spPr>
          <a:xfrm>
            <a:off x="179513" y="188640"/>
            <a:ext cx="1440160" cy="1440160"/>
          </a:xfrm>
          <a:prstGeom prst="rect">
            <a:avLst/>
          </a:prstGeom>
        </p:spPr>
      </p:pic>
      <p:pic>
        <p:nvPicPr>
          <p:cNvPr id="8" name="Рисунок 7" descr="c577dce3d4dedb15298bfd87d8c7ff0d.g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7544" y="2348880"/>
            <a:ext cx="8496944" cy="45091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4869160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Вместе созидаем, игры обновляем!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Дидактическое интерактивное пособие: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«Путешествуем с головоломкой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по Владимирской области»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МБДОУ №5 «8 Марта»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i="1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88640"/>
            <a:ext cx="7272808" cy="201622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смотр-конкурс инновационных проектов и методических разработок     «Пчёлка-2024»  среди дошкольных образовательных организаций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Собинского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теме «Детский сад, начальная школа и семья - единое образовательное пространство»</a:t>
            </a: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Номинация: Воспитательное пространство ДОО как результат созидательной деятельности родителей и детского сада (субъект- субъектные взаимоотношения между участниками образовательного процесса, создание РППС, развитие детских видов деятельности</a:t>
            </a:r>
            <a:r>
              <a:rPr lang="ru-RU" sz="1600" b="1" i="1" dirty="0" smtClean="0">
                <a:solidFill>
                  <a:srgbClr val="00B0F0"/>
                </a:solidFill>
              </a:rPr>
              <a:t>)</a:t>
            </a:r>
            <a:endParaRPr lang="ru-RU" sz="1600" dirty="0" smtClean="0">
              <a:solidFill>
                <a:srgbClr val="00B0F0"/>
              </a:solidFill>
            </a:endParaRPr>
          </a:p>
          <a:p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IMG_20231102_193329.jpg"/>
          <p:cNvPicPr/>
          <p:nvPr/>
        </p:nvPicPr>
        <p:blipFill>
          <a:blip r:embed="rId5" cstate="print"/>
          <a:stretch>
            <a:fillRect/>
          </a:stretch>
        </p:blipFill>
        <p:spPr>
          <a:xfrm rot="1575719">
            <a:off x="5411161" y="4423476"/>
            <a:ext cx="1341120" cy="1827530"/>
          </a:xfrm>
          <a:prstGeom prst="rect">
            <a:avLst/>
          </a:prstGeom>
        </p:spPr>
      </p:pic>
      <p:pic>
        <p:nvPicPr>
          <p:cNvPr id="7" name="image2.jpeg"/>
          <p:cNvPicPr/>
          <p:nvPr/>
        </p:nvPicPr>
        <p:blipFill>
          <a:blip r:embed="rId6" cstate="print"/>
          <a:srcRect l="10445" t="9304" r="24240" b="50304"/>
          <a:stretch>
            <a:fillRect/>
          </a:stretch>
        </p:blipFill>
        <p:spPr>
          <a:xfrm rot="20135613">
            <a:off x="1092235" y="4325390"/>
            <a:ext cx="2361841" cy="2140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89ae89434ac877f81d7bf65dfde2aacd.jpg"/>
          <p:cNvPicPr/>
          <p:nvPr/>
        </p:nvPicPr>
        <p:blipFill>
          <a:blip r:embed="rId7" cstate="print"/>
          <a:srcRect l="16957" t="10121" r="12862"/>
          <a:stretch>
            <a:fillRect/>
          </a:stretch>
        </p:blipFill>
        <p:spPr>
          <a:xfrm>
            <a:off x="3347864" y="4077072"/>
            <a:ext cx="2088232" cy="2323728"/>
          </a:xfrm>
          <a:prstGeom prst="rect">
            <a:avLst/>
          </a:prstGeom>
        </p:spPr>
      </p:pic>
      <p:pic>
        <p:nvPicPr>
          <p:cNvPr id="10" name="keys-of-moon-spring-flower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 flipV="1">
            <a:off x="214282" y="1214422"/>
            <a:ext cx="419104" cy="419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огуреч.jpg"/>
          <p:cNvPicPr>
            <a:picLocks noGrp="1"/>
          </p:cNvPicPr>
          <p:nvPr>
            <p:ph idx="1"/>
          </p:nvPr>
        </p:nvPicPr>
        <p:blipFill>
          <a:blip r:embed="rId2" cstate="print"/>
          <a:srcRect l="17541" r="13213"/>
          <a:stretch>
            <a:fillRect/>
          </a:stretch>
        </p:blipFill>
        <p:spPr>
          <a:xfrm>
            <a:off x="323528" y="332656"/>
            <a:ext cx="3528392" cy="4536505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C:\Users\User\Desktop\схемы все\170002.jpg"/>
          <p:cNvPicPr/>
          <p:nvPr/>
        </p:nvPicPr>
        <p:blipFill>
          <a:blip r:embed="rId3" cstate="print"/>
          <a:srcRect l="18915" b="7813"/>
          <a:stretch>
            <a:fillRect/>
          </a:stretch>
        </p:blipFill>
        <p:spPr bwMode="auto">
          <a:xfrm>
            <a:off x="1835696" y="4077072"/>
            <a:ext cx="2180577" cy="2605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лось2.jpg"/>
          <p:cNvPicPr/>
          <p:nvPr/>
        </p:nvPicPr>
        <p:blipFill>
          <a:blip r:embed="rId4" cstate="print"/>
          <a:srcRect r="7028" b="5490"/>
          <a:stretch>
            <a:fillRect/>
          </a:stretch>
        </p:blipFill>
        <p:spPr>
          <a:xfrm>
            <a:off x="4644008" y="3212976"/>
            <a:ext cx="4305815" cy="2940908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:\Users\User\Desktop\схемы все\280002.jpg"/>
          <p:cNvPicPr/>
          <p:nvPr/>
        </p:nvPicPr>
        <p:blipFill>
          <a:blip r:embed="rId5" cstate="print"/>
          <a:srcRect l="9469" t="14145" b="11513"/>
          <a:stretch>
            <a:fillRect/>
          </a:stretch>
        </p:blipFill>
        <p:spPr bwMode="auto">
          <a:xfrm>
            <a:off x="6588224" y="404664"/>
            <a:ext cx="2376264" cy="2510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Заказник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2276872"/>
            <a:ext cx="821210" cy="81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Огуречница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5229200"/>
            <a:ext cx="770513" cy="76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32656"/>
            <a:ext cx="7786742" cy="590465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u="sng" dirty="0" smtClean="0">
                <a:solidFill>
                  <a:srgbClr val="FF0000"/>
                </a:solidFill>
              </a:rPr>
              <a:t>Как использовать: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r>
              <a:rPr lang="ru-RU" sz="1600" dirty="0" smtClean="0"/>
              <a:t>Участникам игры с помощью альбома предлагается совершить  «путешествие» по Владимирской области и рассмотреть знакомые символы региона. Навести умную камеру телефона на </a:t>
            </a:r>
            <a:r>
              <a:rPr lang="en-US" sz="1600" dirty="0" smtClean="0"/>
              <a:t>QR</a:t>
            </a:r>
            <a:r>
              <a:rPr lang="ru-RU" sz="1600" dirty="0" smtClean="0"/>
              <a:t>- код и послушать информацию о выбранном объекте. Выбрать и выполнить с помощью головоломки «Репка»  задание первого, второго, третьего  уровня сложности, отмеченного звёздочками:  </a:t>
            </a:r>
          </a:p>
          <a:p>
            <a:pPr lvl="0">
              <a:buNone/>
            </a:pPr>
            <a:r>
              <a:rPr lang="ru-RU" sz="1600" dirty="0" smtClean="0"/>
              <a:t>         1.«Используя схему,  сделай такой же»</a:t>
            </a:r>
            <a:br>
              <a:rPr lang="ru-RU" sz="1600" dirty="0" smtClean="0"/>
            </a:br>
            <a:r>
              <a:rPr lang="ru-RU" sz="1600" dirty="0" smtClean="0"/>
              <a:t>                            2.«Собери недостающие элементы»</a:t>
            </a:r>
          </a:p>
          <a:p>
            <a:pPr lvl="0">
              <a:buNone/>
            </a:pPr>
            <a:r>
              <a:rPr lang="ru-RU" sz="1600" dirty="0" smtClean="0"/>
              <a:t>       3. « Собери любой объект альбома сам». </a:t>
            </a:r>
          </a:p>
          <a:p>
            <a:pPr>
              <a:lnSpc>
                <a:spcPct val="120000"/>
              </a:lnSpc>
            </a:pPr>
            <a:endParaRPr lang="ru-RU" sz="1600" b="1" u="sng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ru-RU" sz="1600" b="1" u="sng" dirty="0" smtClean="0">
                <a:solidFill>
                  <a:srgbClr val="FF0000"/>
                </a:solidFill>
              </a:rPr>
              <a:t>Возможности игры</a:t>
            </a:r>
            <a:r>
              <a:rPr lang="ru-RU" sz="1600" b="1" u="sng" dirty="0" smtClean="0">
                <a:solidFill>
                  <a:srgbClr val="FF0000"/>
                </a:solidFill>
              </a:rPr>
              <a:t>:</a:t>
            </a:r>
            <a:endParaRPr lang="ru-RU" sz="1600" b="1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600" dirty="0" smtClean="0"/>
              <a:t>*Участник игры может проявить инициативу, выбрав карточку с </a:t>
            </a:r>
            <a:r>
              <a:rPr lang="ru-RU" sz="1600" dirty="0" smtClean="0"/>
              <a:t>любым</a:t>
            </a:r>
          </a:p>
          <a:p>
            <a:pPr>
              <a:lnSpc>
                <a:spcPct val="120000"/>
              </a:lnSpc>
              <a:buNone/>
            </a:pPr>
            <a:r>
              <a:rPr lang="ru-RU" sz="1600" dirty="0" smtClean="0"/>
              <a:t>          уровнем </a:t>
            </a:r>
            <a:r>
              <a:rPr lang="ru-RU" sz="1600" dirty="0" smtClean="0"/>
              <a:t>сложности, и по окончании игры оценить свои возможности </a:t>
            </a:r>
            <a:endParaRPr lang="ru-RU" sz="1600" dirty="0" smtClean="0"/>
          </a:p>
          <a:p>
            <a:pPr>
              <a:lnSpc>
                <a:spcPct val="120000"/>
              </a:lnSpc>
              <a:buNone/>
            </a:pPr>
            <a:r>
              <a:rPr lang="ru-RU" sz="1600" dirty="0" smtClean="0"/>
              <a:t> </a:t>
            </a:r>
            <a:r>
              <a:rPr lang="ru-RU" sz="1600" dirty="0" smtClean="0"/>
              <a:t>         </a:t>
            </a:r>
            <a:r>
              <a:rPr lang="ru-RU" sz="1600" dirty="0" smtClean="0"/>
              <a:t>самостоятельно </a:t>
            </a:r>
            <a:r>
              <a:rPr lang="ru-RU" sz="1600" dirty="0" smtClean="0"/>
              <a:t>сосчитав свои звёздочки.  </a:t>
            </a:r>
          </a:p>
          <a:p>
            <a:pPr>
              <a:lnSpc>
                <a:spcPct val="120000"/>
              </a:lnSpc>
            </a:pPr>
            <a:r>
              <a:rPr lang="ru-RU" sz="1600" dirty="0" smtClean="0"/>
              <a:t>*По результатам выполнения взрослый может отследить уровень осведомлённости, на котором находиться ребёнок. </a:t>
            </a:r>
          </a:p>
          <a:p>
            <a:pPr>
              <a:lnSpc>
                <a:spcPct val="120000"/>
              </a:lnSpc>
            </a:pPr>
            <a:r>
              <a:rPr lang="ru-RU" sz="1600" dirty="0" smtClean="0"/>
              <a:t>*Игра может стать незаменимым помощником в организации совместного отдыха семей воспитанников. </a:t>
            </a:r>
          </a:p>
          <a:p>
            <a:pPr>
              <a:lnSpc>
                <a:spcPct val="120000"/>
              </a:lnSpc>
            </a:pPr>
            <a:r>
              <a:rPr lang="ru-RU" sz="1600" dirty="0" smtClean="0"/>
              <a:t>*Пособие может быть незаменимым объектом в образовательной среде ДОО. </a:t>
            </a:r>
          </a:p>
          <a:p>
            <a:endParaRPr lang="ru-RU" sz="1600" dirty="0"/>
          </a:p>
        </p:txBody>
      </p:sp>
      <p:pic>
        <p:nvPicPr>
          <p:cNvPr id="4" name="Рисунок 3" descr="istockphoto-681956310-612x612.jpg"/>
          <p:cNvPicPr/>
          <p:nvPr/>
        </p:nvPicPr>
        <p:blipFill>
          <a:blip r:embed="rId2" cstate="print"/>
          <a:srcRect l="3850" r="55871" b="67675"/>
          <a:stretch>
            <a:fillRect/>
          </a:stretch>
        </p:blipFill>
        <p:spPr>
          <a:xfrm rot="9388782">
            <a:off x="7512646" y="5622784"/>
            <a:ext cx="1498716" cy="976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5-конечная звезда 4"/>
          <p:cNvSpPr/>
          <p:nvPr/>
        </p:nvSpPr>
        <p:spPr>
          <a:xfrm>
            <a:off x="4355976" y="1916832"/>
            <a:ext cx="288032" cy="21602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5796136" y="2132856"/>
            <a:ext cx="288032" cy="21602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5292080" y="2132856"/>
            <a:ext cx="288032" cy="21602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4427984" y="2492896"/>
            <a:ext cx="288032" cy="21602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5364088" y="2492896"/>
            <a:ext cx="288032" cy="21602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3" name="Picture 1" descr="C:\Users\User\Desktop\IMG_20241219_102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1714488"/>
            <a:ext cx="2000295" cy="2363986"/>
          </a:xfrm>
          <a:prstGeom prst="rect">
            <a:avLst/>
          </a:prstGeom>
          <a:noFill/>
        </p:spPr>
      </p:pic>
      <p:sp>
        <p:nvSpPr>
          <p:cNvPr id="11" name="5-конечная звезда 10"/>
          <p:cNvSpPr/>
          <p:nvPr/>
        </p:nvSpPr>
        <p:spPr>
          <a:xfrm>
            <a:off x="4860032" y="2492896"/>
            <a:ext cx="288032" cy="216024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Головоломка- это единые интересы, крепкие традиции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67093"/>
            <a:ext cx="4038600" cy="4392177"/>
          </a:xfrm>
        </p:spPr>
      </p:pic>
      <p:sp>
        <p:nvSpPr>
          <p:cNvPr id="1026" name="AutoShape 2" descr="C:\Users\User\Desktop\%D0%BF%D0%BE%D1%80%D1%82%D1%84%D0%BE%D0%BB%D0%B8%D0%BE %D0%BF%D0%B5%D0%B4%D0%B0%D0%B3%D0%BE%D0%B3%D0%BE%D0%B2\15%D0%9B%D0%B0%D0%B7%D0%B0%D1%80%D0%B5%D0%B2%D0%B0 %D0%BC%D0%B0%D0%B927\%D0%BE%D0%BF%D1%8B%D1%82 %D0%BF%D1%83%D0%B1%D0%BB%D0%B8%D0%BA\%D1%82%D0%B2%D0%B3%D1%80 %D0%B3%D0%BE%D0%BB %D0%BE%D0%BF%D1%8B%D1%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C:\Users\User\Desktop\%D0%BF%D0%BE%D1%80%D1%82%D1%84%D0%BE%D0%BB%D0%B8%D0%BE %D0%BF%D0%B5%D0%B4%D0%B0%D0%B3%D0%BE%D0%B3%D0%BE%D0%B2\15%D0%9B%D0%B0%D0%B7%D0%B0%D1%80%D0%B5%D0%B2%D0%B0 %D0%BC%D0%B0%D0%B927\%D0%BE%D0%BF%D1%8B%D1%82 %D0%BF%D1%83%D0%B1%D0%BB%D0%B8%D0%BA\%D1%82%D0%B2%D0%B3%D1%80 %D0%B3%D0%BE%D0%BB %D0%BE%D0%BF%D1%8B%D1%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:\Users\User\Desktop\%D0%BF%D0%BE%D1%80%D1%82%D1%84%D0%BE%D0%BB%D0%B8%D0%BE %D0%BF%D0%B5%D0%B4%D0%B0%D0%B3%D0%BE%D0%B3%D0%BE%D0%B2\15%D0%9B%D0%B0%D0%B7%D0%B0%D1%80%D0%B5%D0%B2%D0%B0 %D0%BC%D0%B0%D0%B927\%D0%BE%D0%BF%D1%8B%D1%82 %D0%BF%D1%83%D0%B1%D0%BB%D0%B8%D0%BA\%D1%82%D0%B2%D0%B3%D1%80 %D0%B3%D0%BE%D0%BB %D0%BE%D0%BF%D1%8B%D1%8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IMG_20230210_103411.jpg"/>
          <p:cNvPicPr>
            <a:picLocks noChangeAspect="1"/>
          </p:cNvPicPr>
          <p:nvPr/>
        </p:nvPicPr>
        <p:blipFill>
          <a:blip r:embed="rId3" cstate="print"/>
          <a:srcRect t="11458" b="3125"/>
          <a:stretch>
            <a:fillRect/>
          </a:stretch>
        </p:blipFill>
        <p:spPr>
          <a:xfrm>
            <a:off x="4929190" y="1643050"/>
            <a:ext cx="3449909" cy="3929090"/>
          </a:xfrm>
          <a:prstGeom prst="rect">
            <a:avLst/>
          </a:prstGeom>
          <a:ln w="190500" cap="sq">
            <a:solidFill>
              <a:srgbClr val="00B0F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VID_20221208_101811_Moment.jpg"/>
          <p:cNvPicPr>
            <a:picLocks noChangeAspect="1"/>
          </p:cNvPicPr>
          <p:nvPr/>
        </p:nvPicPr>
        <p:blipFill>
          <a:blip r:embed="rId4" cstate="print"/>
          <a:srcRect t="4166" b="25000"/>
          <a:stretch>
            <a:fillRect/>
          </a:stretch>
        </p:blipFill>
        <p:spPr>
          <a:xfrm>
            <a:off x="785786" y="1500174"/>
            <a:ext cx="4357718" cy="50144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2428868"/>
            <a:ext cx="2781320" cy="36972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Рисунок 9" descr="изображение1 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62098">
            <a:off x="6786578" y="4000504"/>
            <a:ext cx="1896433" cy="2610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stockphoto-681956310-612x612.jpg"/>
          <p:cNvPicPr/>
          <p:nvPr/>
        </p:nvPicPr>
        <p:blipFill>
          <a:blip r:embed="rId2" cstate="print"/>
          <a:srcRect l="3850" r="55871" b="67675"/>
          <a:stretch>
            <a:fillRect/>
          </a:stretch>
        </p:blipFill>
        <p:spPr>
          <a:xfrm>
            <a:off x="179513" y="188640"/>
            <a:ext cx="1440160" cy="1440160"/>
          </a:xfrm>
          <a:prstGeom prst="rect">
            <a:avLst/>
          </a:prstGeom>
        </p:spPr>
      </p:pic>
      <p:pic>
        <p:nvPicPr>
          <p:cNvPr id="8" name="Рисунок 7" descr="c577dce3d4dedb15298bfd87d8c7ff0d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544" y="1714488"/>
            <a:ext cx="8496944" cy="51435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4869160"/>
          </a:xfrm>
        </p:spPr>
        <p:txBody>
          <a:bodyPr>
            <a:normAutofit/>
          </a:bodyPr>
          <a:lstStyle/>
          <a:p>
            <a:pPr fontAlgn="base"/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Вместе созидаем, игры обновляем!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МБДОУ №5 «8 Марта»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i="1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71480"/>
            <a:ext cx="7272808" cy="107157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 smtClean="0">
              <a:solidFill>
                <a:srgbClr val="00B050"/>
              </a:solidFill>
            </a:endParaRPr>
          </a:p>
          <a:p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IMG_20231102_193329.jpg"/>
          <p:cNvPicPr/>
          <p:nvPr/>
        </p:nvPicPr>
        <p:blipFill>
          <a:blip r:embed="rId4" cstate="print"/>
          <a:stretch>
            <a:fillRect/>
          </a:stretch>
        </p:blipFill>
        <p:spPr>
          <a:xfrm rot="1575719">
            <a:off x="5564966" y="3211166"/>
            <a:ext cx="1931402" cy="2810850"/>
          </a:xfrm>
          <a:prstGeom prst="rect">
            <a:avLst/>
          </a:prstGeom>
        </p:spPr>
      </p:pic>
      <p:pic>
        <p:nvPicPr>
          <p:cNvPr id="7" name="image2.jpeg"/>
          <p:cNvPicPr/>
          <p:nvPr/>
        </p:nvPicPr>
        <p:blipFill>
          <a:blip r:embed="rId5" cstate="print"/>
          <a:srcRect l="10445" t="9304" r="24240" b="50304"/>
          <a:stretch>
            <a:fillRect/>
          </a:stretch>
        </p:blipFill>
        <p:spPr>
          <a:xfrm rot="20135613">
            <a:off x="1007219" y="3217108"/>
            <a:ext cx="2656088" cy="2634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89ae89434ac877f81d7bf65dfde2aacd.jpg"/>
          <p:cNvPicPr/>
          <p:nvPr/>
        </p:nvPicPr>
        <p:blipFill>
          <a:blip r:embed="rId6" cstate="print"/>
          <a:srcRect l="16957" t="10121" r="12862"/>
          <a:stretch>
            <a:fillRect/>
          </a:stretch>
        </p:blipFill>
        <p:spPr>
          <a:xfrm>
            <a:off x="3347864" y="3214686"/>
            <a:ext cx="2652896" cy="3186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Причастность к единому целому в ДОО и семье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istockphoto-681956310-612x612.jpg"/>
          <p:cNvPicPr/>
          <p:nvPr/>
        </p:nvPicPr>
        <p:blipFill>
          <a:blip r:embed="rId2" cstate="print"/>
          <a:srcRect l="3850" r="55871" b="67675"/>
          <a:stretch>
            <a:fillRect/>
          </a:stretch>
        </p:blipFill>
        <p:spPr>
          <a:xfrm>
            <a:off x="251520" y="1124744"/>
            <a:ext cx="1440160" cy="1008112"/>
          </a:xfrm>
          <a:prstGeom prst="rect">
            <a:avLst/>
          </a:prstGeom>
        </p:spPr>
      </p:pic>
      <p:pic>
        <p:nvPicPr>
          <p:cNvPr id="12290" name="Picture 2" descr="C:\Users\User\Desktop\конкурсы разные\КОНКУРСЫ 24-25\наше счастье друг в друге. Карташ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357298"/>
            <a:ext cx="4786346" cy="5286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5GKrWzXJFVwxDSUbIye6O2IW13IKpnPnbNaDK-jeFYM7ON2rqlUOKAFnAbjmurBNu3cIRgh1gH9igp5InJjAHa-T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t="7021" r="14520"/>
          <a:stretch>
            <a:fillRect/>
          </a:stretch>
        </p:blipFill>
        <p:spPr>
          <a:xfrm rot="224387">
            <a:off x="4699549" y="2105828"/>
            <a:ext cx="3718839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3" descr="IMG_20241212_090830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 rot="21105621">
            <a:off x="480593" y="2310634"/>
            <a:ext cx="4519508" cy="3393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Путешествуем по региону, знакомимся с традициями, сохраняем культурное наследие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istockphoto-681956310-612x612.jpg"/>
          <p:cNvPicPr/>
          <p:nvPr/>
        </p:nvPicPr>
        <p:blipFill>
          <a:blip r:embed="rId2" cstate="print"/>
          <a:srcRect l="3850" r="55871" b="67675"/>
          <a:stretch>
            <a:fillRect/>
          </a:stretch>
        </p:blipFill>
        <p:spPr>
          <a:xfrm rot="10800000">
            <a:off x="7127776" y="5733256"/>
            <a:ext cx="1764704" cy="1124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stockphoto-681956310-612x612.jpg"/>
          <p:cNvPicPr/>
          <p:nvPr/>
        </p:nvPicPr>
        <p:blipFill>
          <a:blip r:embed="rId2" cstate="print"/>
          <a:srcRect l="3850" r="55871" b="67675"/>
          <a:stretch>
            <a:fillRect/>
          </a:stretch>
        </p:blipFill>
        <p:spPr>
          <a:xfrm rot="21155626">
            <a:off x="190161" y="1577304"/>
            <a:ext cx="1498716" cy="976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фото\город россия\20230607_104041.jpg"/>
          <p:cNvPicPr>
            <a:picLocks noChangeAspect="1" noChangeArrowheads="1"/>
          </p:cNvPicPr>
          <p:nvPr/>
        </p:nvPicPr>
        <p:blipFill>
          <a:blip r:embed="rId3"/>
          <a:srcRect r="25250"/>
          <a:stretch>
            <a:fillRect/>
          </a:stretch>
        </p:blipFill>
        <p:spPr bwMode="auto">
          <a:xfrm>
            <a:off x="1643042" y="1857364"/>
            <a:ext cx="6026054" cy="4538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6" descr="IMG_20240827_151151~2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1830596"/>
            <a:ext cx="4038600" cy="4065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фото\город россия\IMG_20220504_101954.jpg"/>
          <p:cNvPicPr>
            <a:picLocks noChangeAspect="1" noChangeArrowheads="1"/>
          </p:cNvPicPr>
          <p:nvPr/>
        </p:nvPicPr>
        <p:blipFill>
          <a:blip r:embed="rId5" cstate="print"/>
          <a:srcRect l="25424" r="10169" b="21620"/>
          <a:stretch>
            <a:fillRect/>
          </a:stretch>
        </p:blipFill>
        <p:spPr bwMode="auto">
          <a:xfrm>
            <a:off x="3071802" y="1285860"/>
            <a:ext cx="3436414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IMG-0a5a72771af5fd4085e8a63e281e3b2f-V.jp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rcRect l="20087" t="22906"/>
          <a:stretch>
            <a:fillRect/>
          </a:stretch>
        </p:blipFill>
        <p:spPr>
          <a:xfrm>
            <a:off x="4572000" y="1680200"/>
            <a:ext cx="4104456" cy="4969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16288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/>
              <a:t>Сетевая инновационная площадка федерального уровня АНО ДПО «НИИ дошкольного образования «Воспитатели России» по реализации проекта «Мир Головоломок. Смарт-тренинг для дошкольников».</a:t>
            </a:r>
            <a:endParaRPr lang="ru-RU" sz="2400" dirty="0"/>
          </a:p>
        </p:txBody>
      </p:sp>
      <p:pic>
        <p:nvPicPr>
          <p:cNvPr id="4" name="Содержимое 3" descr="ГОЛОВОЛОМКА.jpg"/>
          <p:cNvPicPr>
            <a:picLocks noGrp="1" noChangeAspect="1"/>
          </p:cNvPicPr>
          <p:nvPr>
            <p:ph idx="1"/>
          </p:nvPr>
        </p:nvPicPr>
        <p:blipFill>
          <a:blip r:embed="rId2"/>
          <a:srcRect b="5682"/>
          <a:stretch>
            <a:fillRect/>
          </a:stretch>
        </p:blipFill>
        <p:spPr>
          <a:xfrm>
            <a:off x="2643174" y="1714488"/>
            <a:ext cx="6215106" cy="4811715"/>
          </a:xfrm>
          <a:prstGeom prst="rect">
            <a:avLst/>
          </a:prstGeom>
        </p:spPr>
      </p:pic>
      <p:pic>
        <p:nvPicPr>
          <p:cNvPr id="5" name="Содержимое 3" descr="1244b2798b1ce970e37c0b79cc32d82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785926"/>
            <a:ext cx="1881641" cy="1947770"/>
          </a:xfrm>
          <a:prstGeom prst="rect">
            <a:avLst/>
          </a:prstGeom>
        </p:spPr>
      </p:pic>
      <p:pic>
        <p:nvPicPr>
          <p:cNvPr id="6" name="Рисунок 5" descr="rgb_rus-hor-vol-com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5429264"/>
            <a:ext cx="2205909" cy="1028686"/>
          </a:xfrm>
          <a:prstGeom prst="rect">
            <a:avLst/>
          </a:prstGeom>
        </p:spPr>
      </p:pic>
      <p:pic>
        <p:nvPicPr>
          <p:cNvPr id="7" name="Рисунок 6" descr="fond-prezidentskih-granto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857628"/>
            <a:ext cx="2214578" cy="13472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Привлечение семей к совместному созданию единой образовательной среды и апробации игр-головоломок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" name="Содержимое 9" descr="C:\Users\User\Desktop\фото\головоломки\IMG_20221012_16101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936" y="1600200"/>
            <a:ext cx="3395127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Содержимое 10" descr="C:\Users\User\Desktop\фото\головоломки\20221102_130549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00808"/>
            <a:ext cx="4038600" cy="302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C:\Users\User\Desktop\фото\головоломки\IMG-2f93ed76223f41b9eeef0b8c5f2d6583-V.jpg"/>
          <p:cNvPicPr/>
          <p:nvPr/>
        </p:nvPicPr>
        <p:blipFill>
          <a:blip r:embed="rId4" cstate="print"/>
          <a:srcRect t="13934"/>
          <a:stretch>
            <a:fillRect/>
          </a:stretch>
        </p:blipFill>
        <p:spPr bwMode="auto">
          <a:xfrm>
            <a:off x="4427984" y="4365104"/>
            <a:ext cx="3528392" cy="22185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Успешное сотрудничество-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качественная образовательная среда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C:\Users\User\Desktop\фото\головоломки\IMG_20230316_145116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392482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C:\Users\User\Desktop\фото\головоломки\IMG_20230201_152305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b="21622"/>
          <a:stretch>
            <a:fillRect/>
          </a:stretch>
        </p:blipFill>
        <p:spPr bwMode="auto">
          <a:xfrm>
            <a:off x="4648200" y="1700809"/>
            <a:ext cx="4100264" cy="28083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C:\Users\User\Desktop\фото\головоломки\IMG_20231025_135012.jpg"/>
          <p:cNvPicPr/>
          <p:nvPr/>
        </p:nvPicPr>
        <p:blipFill>
          <a:blip r:embed="rId4" cstate="print"/>
          <a:srcRect l="31084" t="26230" r="4247" b="35266"/>
          <a:stretch>
            <a:fillRect/>
          </a:stretch>
        </p:blipFill>
        <p:spPr bwMode="auto">
          <a:xfrm>
            <a:off x="4214810" y="4357694"/>
            <a:ext cx="3929090" cy="22145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 основе игры авторская головоломка «Репка»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292080" y="5661248"/>
            <a:ext cx="3394720" cy="100811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Красноухов Владимир Иванович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https://documents.infourok.ru/8a3dcf7e-8023-4e7b-91c9-9e95eb4f5ea8/0/slide_21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30112" t="42915" r="26554" b="12641"/>
          <a:stretch/>
        </p:blipFill>
        <p:spPr bwMode="auto">
          <a:xfrm>
            <a:off x="251521" y="1556792"/>
            <a:ext cx="3816424" cy="354234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IMG_20231215_113430.jpg"/>
          <p:cNvPicPr/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357422" y="3571876"/>
            <a:ext cx="2643206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Владимир_Иванович_Красноухов_изобретател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628800"/>
            <a:ext cx="2664296" cy="39706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Единое творческое дело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3025c237a3bd6619bb8c1a8d4ab638ca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88224" y="1196752"/>
            <a:ext cx="2314600" cy="2862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User\Desktop\схемы все\1.jpg"/>
          <p:cNvPicPr/>
          <p:nvPr/>
        </p:nvPicPr>
        <p:blipFill>
          <a:blip r:embed="rId3" cstate="print"/>
          <a:srcRect l="22706" t="10628" r="12397" b="26895"/>
          <a:stretch>
            <a:fillRect/>
          </a:stretch>
        </p:blipFill>
        <p:spPr bwMode="auto">
          <a:xfrm>
            <a:off x="5220072" y="1916832"/>
            <a:ext cx="1512168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-08f4da0def2ff7f6f43021fdfb208815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3" y="1484784"/>
            <a:ext cx="2419443" cy="30963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C:\Users\User\Desktop\фото\головоломки\IMG-af24e69a97cbd3b63a864c2ec74c306d-V.jpg"/>
          <p:cNvPicPr/>
          <p:nvPr/>
        </p:nvPicPr>
        <p:blipFill>
          <a:blip r:embed="rId5" cstate="print"/>
          <a:srcRect t="13028" b="20331"/>
          <a:stretch>
            <a:fillRect/>
          </a:stretch>
        </p:blipFill>
        <p:spPr bwMode="auto">
          <a:xfrm>
            <a:off x="6300192" y="4365104"/>
            <a:ext cx="2448272" cy="21920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89ae89434ac877f81d7bf65dfde2aacd.jpg"/>
          <p:cNvPicPr/>
          <p:nvPr/>
        </p:nvPicPr>
        <p:blipFill>
          <a:blip r:embed="rId6" cstate="print"/>
          <a:srcRect l="16957" t="10121" r="12862"/>
          <a:stretch>
            <a:fillRect/>
          </a:stretch>
        </p:blipFill>
        <p:spPr>
          <a:xfrm>
            <a:off x="179512" y="2420888"/>
            <a:ext cx="2605659" cy="3161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Рисунок 13" descr="C:\Users\User\Desktop\схемы все\120002.jpg"/>
          <p:cNvPicPr/>
          <p:nvPr/>
        </p:nvPicPr>
        <p:blipFill>
          <a:blip r:embed="rId7" cstate="print"/>
          <a:srcRect l="16117" t="4323" r="23682" b="33586"/>
          <a:stretch>
            <a:fillRect/>
          </a:stretch>
        </p:blipFill>
        <p:spPr bwMode="auto">
          <a:xfrm>
            <a:off x="2483769" y="4941168"/>
            <a:ext cx="1656184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solidFill>
                  <a:srgbClr val="0070C0"/>
                </a:solidFill>
              </a:rPr>
              <a:t>Дидактическое интерактивное пособие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3100" b="1" dirty="0" smtClean="0">
                <a:solidFill>
                  <a:srgbClr val="FF0000"/>
                </a:solidFill>
              </a:rPr>
              <a:t>«Путешествуем с головоломкой</a:t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 по Владимирской области»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663102713_4-mykaleidoscope-ru-p-uspenskii-sobor-vo-vladimire-dostoprimecha-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20726" r="12678"/>
          <a:stretch>
            <a:fillRect/>
          </a:stretch>
        </p:blipFill>
        <p:spPr>
          <a:xfrm>
            <a:off x="457200" y="1686824"/>
            <a:ext cx="4038600" cy="4352714"/>
          </a:xfrm>
          <a:prstGeom prst="rect">
            <a:avLst/>
          </a:prstGeom>
        </p:spPr>
      </p:pic>
      <p:pic>
        <p:nvPicPr>
          <p:cNvPr id="6" name="Содержимое 5" descr="Успенский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013176"/>
            <a:ext cx="13811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схемы все\110002.jpg"/>
          <p:cNvPicPr/>
          <p:nvPr/>
        </p:nvPicPr>
        <p:blipFill>
          <a:blip r:embed="rId4" cstate="print"/>
          <a:srcRect l="19265" t="4407" r="4812" b="36204"/>
          <a:stretch>
            <a:fillRect/>
          </a:stretch>
        </p:blipFill>
        <p:spPr bwMode="auto">
          <a:xfrm>
            <a:off x="4932040" y="1772816"/>
            <a:ext cx="2231169" cy="2497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User\Desktop\схемы все\230002.jpg"/>
          <p:cNvPicPr/>
          <p:nvPr/>
        </p:nvPicPr>
        <p:blipFill>
          <a:blip r:embed="rId5" cstate="print"/>
          <a:srcRect l="18909" t="5263" r="3094" b="47091"/>
          <a:stretch>
            <a:fillRect/>
          </a:stretch>
        </p:blipFill>
        <p:spPr bwMode="auto">
          <a:xfrm>
            <a:off x="6444208" y="3717032"/>
            <a:ext cx="2190969" cy="2775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213</Words>
  <Application>Microsoft Office PowerPoint</Application>
  <PresentationFormat>Экран (4:3)</PresentationFormat>
  <Paragraphs>28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Вместе созидаем, игры обновляем! Дидактическое интерактивное пособие: «Путешествуем с головоломкой  по Владимирской области»       МБДОУ №5 «8 Марта»   </vt:lpstr>
      <vt:lpstr>Причастность к единому целому в ДОО и семье</vt:lpstr>
      <vt:lpstr>Путешествуем по региону, знакомимся с традициями, сохраняем культурное наследие</vt:lpstr>
      <vt:lpstr>Сетевая инновационная площадка федерального уровня АНО ДПО «НИИ дошкольного образования «Воспитатели России» по реализации проекта «Мир Головоломок. Смарт-тренинг для дошкольников».</vt:lpstr>
      <vt:lpstr>Привлечение семей к совместному созданию единой образовательной среды и апробации игр-головоломок</vt:lpstr>
      <vt:lpstr>Успешное сотрудничество-  качественная образовательная среда</vt:lpstr>
      <vt:lpstr>В основе игры авторская головоломка «Репка»</vt:lpstr>
      <vt:lpstr>Единое творческое дело</vt:lpstr>
      <vt:lpstr> Дидактическое интерактивное пособие  «Путешествуем с головоломкой  по Владимирской области»  </vt:lpstr>
      <vt:lpstr>Слайд 10</vt:lpstr>
      <vt:lpstr>Слайд 11</vt:lpstr>
      <vt:lpstr>Головоломка- это единые интересы, крепкие традиции</vt:lpstr>
      <vt:lpstr> Вместе созидаем, игры обновляем!        МБДОУ №5 «8 Марта»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</cp:revision>
  <dcterms:created xsi:type="dcterms:W3CDTF">2024-12-12T06:02:09Z</dcterms:created>
  <dcterms:modified xsi:type="dcterms:W3CDTF">2024-12-19T07:46:18Z</dcterms:modified>
</cp:coreProperties>
</file>